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ca One" charset="1" panose="00000500000000000000"/>
      <p:regular r:id="rId10"/>
    </p:embeddedFont>
    <p:embeddedFont>
      <p:font typeface="Roca One Bold" charset="1" panose="00000800000000000000"/>
      <p:regular r:id="rId11"/>
    </p:embeddedFont>
    <p:embeddedFont>
      <p:font typeface="Roca One Italics" charset="1" panose="00000500000000000000"/>
      <p:regular r:id="rId12"/>
    </p:embeddedFont>
    <p:embeddedFont>
      <p:font typeface="Roca One Bold Italics" charset="1" panose="00000800000000000000"/>
      <p:regular r:id="rId13"/>
    </p:embeddedFont>
    <p:embeddedFont>
      <p:font typeface="Roca One Thin" charset="1" panose="00000200000000000000"/>
      <p:regular r:id="rId14"/>
    </p:embeddedFont>
    <p:embeddedFont>
      <p:font typeface="Roca One Thin Italics" charset="1" panose="00000200000000000000"/>
      <p:regular r:id="rId15"/>
    </p:embeddedFont>
    <p:embeddedFont>
      <p:font typeface="Roca One Light" charset="1" panose="00000400000000000000"/>
      <p:regular r:id="rId16"/>
    </p:embeddedFont>
    <p:embeddedFont>
      <p:font typeface="Roca One Light Italics" charset="1" panose="00000400000000000000"/>
      <p:regular r:id="rId17"/>
    </p:embeddedFont>
    <p:embeddedFont>
      <p:font typeface="Roca One Ultra-Bold" charset="1" panose="00000A00000000000000"/>
      <p:regular r:id="rId18"/>
    </p:embeddedFont>
    <p:embeddedFont>
      <p:font typeface="Roca One Ultra-Bold Italics" charset="1" panose="00000A00000000000000"/>
      <p:regular r:id="rId19"/>
    </p:embeddedFont>
    <p:embeddedFont>
      <p:font typeface="Roca One Heavy" charset="1" panose="00000A00000000000000"/>
      <p:regular r:id="rId20"/>
    </p:embeddedFont>
    <p:embeddedFont>
      <p:font typeface="Roca One Heavy Italics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50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45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image24.jpe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jpe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9.jpe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7215" y="-628442"/>
            <a:ext cx="6863919" cy="11317185"/>
          </a:xfrm>
          <a:custGeom>
            <a:avLst/>
            <a:gdLst/>
            <a:ahLst/>
            <a:cxnLst/>
            <a:rect r="r" b="b" t="t" l="l"/>
            <a:pathLst>
              <a:path h="11317185" w="6863919">
                <a:moveTo>
                  <a:pt x="0" y="0"/>
                </a:moveTo>
                <a:lnTo>
                  <a:pt x="6863919" y="0"/>
                </a:lnTo>
                <a:lnTo>
                  <a:pt x="6863919" y="11317185"/>
                </a:lnTo>
                <a:lnTo>
                  <a:pt x="0" y="1131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4953" y="-628442"/>
            <a:ext cx="7648793" cy="11045189"/>
          </a:xfrm>
          <a:custGeom>
            <a:avLst/>
            <a:gdLst/>
            <a:ahLst/>
            <a:cxnLst/>
            <a:rect r="r" b="b" t="t" l="l"/>
            <a:pathLst>
              <a:path h="11045189" w="7648793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199108" y="1028700"/>
            <a:ext cx="2060192" cy="206019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FFAF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948825"/>
            <a:ext cx="918424" cy="996317"/>
          </a:xfrm>
          <a:custGeom>
            <a:avLst/>
            <a:gdLst/>
            <a:ahLst/>
            <a:cxnLst/>
            <a:rect r="r" b="b" t="t" l="l"/>
            <a:pathLst>
              <a:path h="996317" w="918424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04134" y="865114"/>
            <a:ext cx="2665358" cy="2372436"/>
            <a:chOff x="0" y="0"/>
            <a:chExt cx="764885" cy="680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4885" cy="680824"/>
            </a:xfrm>
            <a:custGeom>
              <a:avLst/>
              <a:gdLst/>
              <a:ahLst/>
              <a:cxnLst/>
              <a:rect r="r" b="b" t="t" l="l"/>
              <a:pathLst>
                <a:path h="680824" w="764885">
                  <a:moveTo>
                    <a:pt x="0" y="0"/>
                  </a:moveTo>
                  <a:lnTo>
                    <a:pt x="764885" y="0"/>
                  </a:lnTo>
                  <a:lnTo>
                    <a:pt x="764885" y="680824"/>
                  </a:lnTo>
                  <a:lnTo>
                    <a:pt x="0" y="680824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036657" y="989008"/>
            <a:ext cx="2385094" cy="2139576"/>
          </a:xfrm>
          <a:custGeom>
            <a:avLst/>
            <a:gdLst/>
            <a:ahLst/>
            <a:cxnLst/>
            <a:rect r="r" b="b" t="t" l="l"/>
            <a:pathLst>
              <a:path h="2139576" w="2385094">
                <a:moveTo>
                  <a:pt x="0" y="0"/>
                </a:moveTo>
                <a:lnTo>
                  <a:pt x="2385094" y="0"/>
                </a:lnTo>
                <a:lnTo>
                  <a:pt x="2385094" y="2139576"/>
                </a:lnTo>
                <a:lnTo>
                  <a:pt x="0" y="2139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31" r="0" b="-53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9177" y="4685094"/>
            <a:ext cx="81153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Diabetes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40739"/>
            <a:ext cx="8336253" cy="107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9"/>
              </a:lnSpc>
            </a:pPr>
            <a:r>
              <a:rPr lang="en-US" sz="9399">
                <a:solidFill>
                  <a:srgbClr val="D34A24"/>
                </a:solidFill>
                <a:latin typeface="Roca One"/>
              </a:rPr>
              <a:t>In the U.S.A.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139568"/>
            <a:ext cx="861038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Italics"/>
              </a:rPr>
              <a:t>Taking a look at the data.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3187" y="1009650"/>
            <a:ext cx="2923163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Isabel.</a:t>
            </a:r>
          </a:p>
          <a:p>
            <a:pPr>
              <a:lnSpc>
                <a:spcPts val="2859"/>
              </a:lnSpc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Camilio. </a:t>
            </a:r>
          </a:p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C7F72"/>
                </a:solidFill>
                <a:latin typeface="Open Sauce Bold"/>
              </a:rPr>
              <a:t>Nicole.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4413458"/>
            <a:chOff x="0" y="0"/>
            <a:chExt cx="4988909" cy="1162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162392"/>
            </a:xfrm>
            <a:custGeom>
              <a:avLst/>
              <a:gdLst/>
              <a:ahLst/>
              <a:cxnLst/>
              <a:rect r="r" b="b" t="t" l="l"/>
              <a:pathLst>
                <a:path h="1162392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162392"/>
                  </a:lnTo>
                  <a:lnTo>
                    <a:pt x="0" y="1162392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415358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8" y="0"/>
                </a:lnTo>
                <a:lnTo>
                  <a:pt x="1964408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921"/>
            <a:ext cx="7033674" cy="5136579"/>
          </a:xfrm>
          <a:custGeom>
            <a:avLst/>
            <a:gdLst/>
            <a:ahLst/>
            <a:cxnLst/>
            <a:rect r="r" b="b" t="t" l="l"/>
            <a:pathLst>
              <a:path h="5136579" w="7033674">
                <a:moveTo>
                  <a:pt x="0" y="0"/>
                </a:moveTo>
                <a:lnTo>
                  <a:pt x="7033674" y="0"/>
                </a:lnTo>
                <a:lnTo>
                  <a:pt x="7033674" y="5136579"/>
                </a:lnTo>
                <a:lnTo>
                  <a:pt x="0" y="5136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2680" y="0"/>
            <a:ext cx="7226528" cy="5150421"/>
          </a:xfrm>
          <a:custGeom>
            <a:avLst/>
            <a:gdLst/>
            <a:ahLst/>
            <a:cxnLst/>
            <a:rect r="r" b="b" t="t" l="l"/>
            <a:pathLst>
              <a:path h="5150421" w="7226528">
                <a:moveTo>
                  <a:pt x="0" y="0"/>
                </a:moveTo>
                <a:lnTo>
                  <a:pt x="7226528" y="0"/>
                </a:lnTo>
                <a:lnTo>
                  <a:pt x="7226528" y="5150421"/>
                </a:lnTo>
                <a:lnTo>
                  <a:pt x="0" y="5150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2" r="0" b="-12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37160" y="2276660"/>
            <a:ext cx="4339052" cy="207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382"/>
              </a:lnSpc>
              <a:spcBef>
                <a:spcPct val="0"/>
              </a:spcBef>
            </a:pPr>
            <a:r>
              <a:rPr lang="en-US" sz="13652">
                <a:solidFill>
                  <a:srgbClr val="FFC30F"/>
                </a:solidFill>
                <a:latin typeface="Roca One Bold"/>
              </a:rPr>
              <a:t>USA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9054673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9" y="0"/>
                </a:lnTo>
                <a:lnTo>
                  <a:pt x="1964409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2871" y="5150421"/>
            <a:ext cx="7033674" cy="5136579"/>
          </a:xfrm>
          <a:custGeom>
            <a:avLst/>
            <a:gdLst/>
            <a:ahLst/>
            <a:cxnLst/>
            <a:rect r="r" b="b" t="t" l="l"/>
            <a:pathLst>
              <a:path h="5136579" w="7033674">
                <a:moveTo>
                  <a:pt x="0" y="0"/>
                </a:moveTo>
                <a:lnTo>
                  <a:pt x="7033674" y="0"/>
                </a:lnTo>
                <a:lnTo>
                  <a:pt x="7033674" y="5136579"/>
                </a:lnTo>
                <a:lnTo>
                  <a:pt x="0" y="513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166079" y="5860738"/>
            <a:ext cx="1964409" cy="6795124"/>
          </a:xfrm>
          <a:custGeom>
            <a:avLst/>
            <a:gdLst/>
            <a:ahLst/>
            <a:cxnLst/>
            <a:rect r="r" b="b" t="t" l="l"/>
            <a:pathLst>
              <a:path h="6795124" w="1964409">
                <a:moveTo>
                  <a:pt x="0" y="0"/>
                </a:moveTo>
                <a:lnTo>
                  <a:pt x="1964408" y="0"/>
                </a:lnTo>
                <a:lnTo>
                  <a:pt x="1964408" y="6795124"/>
                </a:lnTo>
                <a:lnTo>
                  <a:pt x="0" y="679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57260" y="5184563"/>
            <a:ext cx="6986923" cy="5102437"/>
          </a:xfrm>
          <a:custGeom>
            <a:avLst/>
            <a:gdLst/>
            <a:ahLst/>
            <a:cxnLst/>
            <a:rect r="r" b="b" t="t" l="l"/>
            <a:pathLst>
              <a:path h="5102437" w="6986923">
                <a:moveTo>
                  <a:pt x="0" y="0"/>
                </a:moveTo>
                <a:lnTo>
                  <a:pt x="6986923" y="0"/>
                </a:lnTo>
                <a:lnTo>
                  <a:pt x="6986923" y="5102437"/>
                </a:lnTo>
                <a:lnTo>
                  <a:pt x="0" y="510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2628" y="-259189"/>
            <a:ext cx="19216397" cy="2811143"/>
          </a:xfrm>
          <a:custGeom>
            <a:avLst/>
            <a:gdLst/>
            <a:ahLst/>
            <a:cxnLst/>
            <a:rect r="r" b="b" t="t" l="l"/>
            <a:pathLst>
              <a:path h="2811143" w="19216397">
                <a:moveTo>
                  <a:pt x="0" y="0"/>
                </a:moveTo>
                <a:lnTo>
                  <a:pt x="19216397" y="0"/>
                </a:lnTo>
                <a:lnTo>
                  <a:pt x="19216397" y="2811143"/>
                </a:lnTo>
                <a:lnTo>
                  <a:pt x="0" y="281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57" r="0" b="-331604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22995" y="5350295"/>
            <a:ext cx="6957656" cy="4929513"/>
          </a:xfrm>
          <a:custGeom>
            <a:avLst/>
            <a:gdLst/>
            <a:ahLst/>
            <a:cxnLst/>
            <a:rect r="r" b="b" t="t" l="l"/>
            <a:pathLst>
              <a:path h="4929513" w="6957656">
                <a:moveTo>
                  <a:pt x="0" y="0"/>
                </a:moveTo>
                <a:lnTo>
                  <a:pt x="6957656" y="0"/>
                </a:lnTo>
                <a:lnTo>
                  <a:pt x="6957656" y="4929513"/>
                </a:lnTo>
                <a:lnTo>
                  <a:pt x="0" y="492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8866" y="147987"/>
            <a:ext cx="7166896" cy="5077760"/>
          </a:xfrm>
          <a:custGeom>
            <a:avLst/>
            <a:gdLst/>
            <a:ahLst/>
            <a:cxnLst/>
            <a:rect r="r" b="b" t="t" l="l"/>
            <a:pathLst>
              <a:path h="5077760" w="7166896">
                <a:moveTo>
                  <a:pt x="0" y="0"/>
                </a:moveTo>
                <a:lnTo>
                  <a:pt x="7166896" y="0"/>
                </a:lnTo>
                <a:lnTo>
                  <a:pt x="7166896" y="5077760"/>
                </a:lnTo>
                <a:lnTo>
                  <a:pt x="0" y="5077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977" y="152113"/>
            <a:ext cx="7166896" cy="5077760"/>
          </a:xfrm>
          <a:custGeom>
            <a:avLst/>
            <a:gdLst/>
            <a:ahLst/>
            <a:cxnLst/>
            <a:rect r="r" b="b" t="t" l="l"/>
            <a:pathLst>
              <a:path h="5077760" w="7166896">
                <a:moveTo>
                  <a:pt x="0" y="0"/>
                </a:moveTo>
                <a:lnTo>
                  <a:pt x="7166896" y="0"/>
                </a:lnTo>
                <a:lnTo>
                  <a:pt x="7166896" y="5077760"/>
                </a:lnTo>
                <a:lnTo>
                  <a:pt x="0" y="507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728" y="5354421"/>
            <a:ext cx="6951832" cy="4925387"/>
          </a:xfrm>
          <a:custGeom>
            <a:avLst/>
            <a:gdLst/>
            <a:ahLst/>
            <a:cxnLst/>
            <a:rect r="r" b="b" t="t" l="l"/>
            <a:pathLst>
              <a:path h="4925387" w="6951832">
                <a:moveTo>
                  <a:pt x="0" y="0"/>
                </a:moveTo>
                <a:lnTo>
                  <a:pt x="6951833" y="0"/>
                </a:lnTo>
                <a:lnTo>
                  <a:pt x="6951833" y="4925387"/>
                </a:lnTo>
                <a:lnTo>
                  <a:pt x="0" y="492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18283" y="1501893"/>
            <a:ext cx="2651434" cy="11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41"/>
              </a:lnSpc>
            </a:pPr>
            <a:r>
              <a:rPr lang="en-US" sz="9399">
                <a:solidFill>
                  <a:srgbClr val="BF372A"/>
                </a:solidFill>
                <a:latin typeface="Roca One Bold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4A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27461" y="0"/>
            <a:ext cx="11860539" cy="11331378"/>
            <a:chOff x="0" y="0"/>
            <a:chExt cx="3123763" cy="2984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3763" cy="2984396"/>
            </a:xfrm>
            <a:custGeom>
              <a:avLst/>
              <a:gdLst/>
              <a:ahLst/>
              <a:cxnLst/>
              <a:rect r="r" b="b" t="t" l="l"/>
              <a:pathLst>
                <a:path h="2984396" w="3123763">
                  <a:moveTo>
                    <a:pt x="0" y="0"/>
                  </a:moveTo>
                  <a:lnTo>
                    <a:pt x="3123763" y="0"/>
                  </a:lnTo>
                  <a:lnTo>
                    <a:pt x="3123763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6" y="180121"/>
            <a:ext cx="2060192" cy="20601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8380" y="3890823"/>
            <a:ext cx="8507607" cy="6027657"/>
          </a:xfrm>
          <a:custGeom>
            <a:avLst/>
            <a:gdLst/>
            <a:ahLst/>
            <a:cxnLst/>
            <a:rect r="r" b="b" t="t" l="l"/>
            <a:pathLst>
              <a:path h="6027657" w="8507607">
                <a:moveTo>
                  <a:pt x="0" y="0"/>
                </a:moveTo>
                <a:lnTo>
                  <a:pt x="8507606" y="0"/>
                </a:lnTo>
                <a:lnTo>
                  <a:pt x="8507606" y="6027657"/>
                </a:lnTo>
                <a:lnTo>
                  <a:pt x="0" y="60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6142" y="180121"/>
            <a:ext cx="9524440" cy="5916012"/>
          </a:xfrm>
          <a:custGeom>
            <a:avLst/>
            <a:gdLst/>
            <a:ahLst/>
            <a:cxnLst/>
            <a:rect r="r" b="b" t="t" l="l"/>
            <a:pathLst>
              <a:path h="5916012" w="9524440">
                <a:moveTo>
                  <a:pt x="0" y="0"/>
                </a:moveTo>
                <a:lnTo>
                  <a:pt x="9524441" y="0"/>
                </a:lnTo>
                <a:lnTo>
                  <a:pt x="9524441" y="5916012"/>
                </a:lnTo>
                <a:lnTo>
                  <a:pt x="0" y="591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8261"/>
            <a:ext cx="5320496" cy="314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411"/>
              </a:lnSpc>
            </a:pPr>
            <a:r>
              <a:rPr lang="en-US" sz="10342">
                <a:solidFill>
                  <a:srgbClr val="3C7F72"/>
                </a:solidFill>
                <a:latin typeface="Roca One Ultra-Bold"/>
              </a:rPr>
              <a:t>Deeper </a:t>
            </a:r>
          </a:p>
          <a:p>
            <a:pPr algn="just" marL="0" indent="0" lvl="0">
              <a:lnSpc>
                <a:spcPts val="12411"/>
              </a:lnSpc>
              <a:spcBef>
                <a:spcPct val="0"/>
              </a:spcBef>
            </a:pPr>
            <a:r>
              <a:rPr lang="en-US" sz="10342">
                <a:solidFill>
                  <a:srgbClr val="3C7F72"/>
                </a:solidFill>
                <a:latin typeface="Roca One Ultra-Bold"/>
              </a:rPr>
              <a:t>Look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49811" y="78966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08715" y="7896632"/>
            <a:ext cx="1119952" cy="1119952"/>
          </a:xfrm>
          <a:custGeom>
            <a:avLst/>
            <a:gdLst/>
            <a:ahLst/>
            <a:cxnLst/>
            <a:rect r="r" b="b" t="t" l="l"/>
            <a:pathLst>
              <a:path h="1119952" w="1119952">
                <a:moveTo>
                  <a:pt x="0" y="0"/>
                </a:moveTo>
                <a:lnTo>
                  <a:pt x="1119952" y="0"/>
                </a:lnTo>
                <a:lnTo>
                  <a:pt x="1119952" y="1119952"/>
                </a:lnTo>
                <a:lnTo>
                  <a:pt x="0" y="111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8667" y="7891185"/>
            <a:ext cx="1125399" cy="1125399"/>
          </a:xfrm>
          <a:custGeom>
            <a:avLst/>
            <a:gdLst/>
            <a:ahLst/>
            <a:cxnLst/>
            <a:rect r="r" b="b" t="t" l="l"/>
            <a:pathLst>
              <a:path h="1125399" w="1125399">
                <a:moveTo>
                  <a:pt x="0" y="0"/>
                </a:moveTo>
                <a:lnTo>
                  <a:pt x="1125399" y="0"/>
                </a:lnTo>
                <a:lnTo>
                  <a:pt x="1125399" y="1125399"/>
                </a:lnTo>
                <a:lnTo>
                  <a:pt x="0" y="112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54066" y="7891185"/>
            <a:ext cx="1075279" cy="1075279"/>
          </a:xfrm>
          <a:custGeom>
            <a:avLst/>
            <a:gdLst/>
            <a:ahLst/>
            <a:cxnLst/>
            <a:rect r="r" b="b" t="t" l="l"/>
            <a:pathLst>
              <a:path h="1075279" w="1075279">
                <a:moveTo>
                  <a:pt x="0" y="0"/>
                </a:moveTo>
                <a:lnTo>
                  <a:pt x="1075279" y="0"/>
                </a:lnTo>
                <a:lnTo>
                  <a:pt x="1075279" y="1075279"/>
                </a:lnTo>
                <a:lnTo>
                  <a:pt x="0" y="107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66957" y="78966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90907" y="7874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4A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1080" y="-206158"/>
            <a:ext cx="11704731" cy="11331378"/>
            <a:chOff x="0" y="0"/>
            <a:chExt cx="3082727" cy="2984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2727" cy="2984396"/>
            </a:xfrm>
            <a:custGeom>
              <a:avLst/>
              <a:gdLst/>
              <a:ahLst/>
              <a:cxnLst/>
              <a:rect r="r" b="b" t="t" l="l"/>
              <a:pathLst>
                <a:path h="2984396" w="3082727">
                  <a:moveTo>
                    <a:pt x="0" y="0"/>
                  </a:moveTo>
                  <a:lnTo>
                    <a:pt x="3082727" y="0"/>
                  </a:lnTo>
                  <a:lnTo>
                    <a:pt x="308272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6" y="136332"/>
            <a:ext cx="2060192" cy="20601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5133" y="3903775"/>
            <a:ext cx="8616598" cy="6104877"/>
          </a:xfrm>
          <a:custGeom>
            <a:avLst/>
            <a:gdLst/>
            <a:ahLst/>
            <a:cxnLst/>
            <a:rect r="r" b="b" t="t" l="l"/>
            <a:pathLst>
              <a:path h="6104877" w="8616598">
                <a:moveTo>
                  <a:pt x="0" y="0"/>
                </a:moveTo>
                <a:lnTo>
                  <a:pt x="8616598" y="0"/>
                </a:lnTo>
                <a:lnTo>
                  <a:pt x="8616598" y="6104877"/>
                </a:lnTo>
                <a:lnTo>
                  <a:pt x="0" y="610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36332"/>
            <a:ext cx="8935343" cy="6572692"/>
          </a:xfrm>
          <a:custGeom>
            <a:avLst/>
            <a:gdLst/>
            <a:ahLst/>
            <a:cxnLst/>
            <a:rect r="r" b="b" t="t" l="l"/>
            <a:pathLst>
              <a:path h="6572692" w="8935343">
                <a:moveTo>
                  <a:pt x="0" y="0"/>
                </a:moveTo>
                <a:lnTo>
                  <a:pt x="8935343" y="0"/>
                </a:lnTo>
                <a:lnTo>
                  <a:pt x="8935343" y="6572693"/>
                </a:lnTo>
                <a:lnTo>
                  <a:pt x="0" y="657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16063"/>
            <a:ext cx="4538225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688"/>
              </a:lnSpc>
            </a:pPr>
            <a:r>
              <a:rPr lang="en-US" sz="9740">
                <a:solidFill>
                  <a:srgbClr val="3C7F72"/>
                </a:solidFill>
                <a:latin typeface="Roca One Ultra-Bold"/>
              </a:rPr>
              <a:t>Deeper </a:t>
            </a:r>
          </a:p>
          <a:p>
            <a:pPr algn="just" marL="0" indent="0" lvl="0">
              <a:lnSpc>
                <a:spcPts val="11688"/>
              </a:lnSpc>
              <a:spcBef>
                <a:spcPct val="0"/>
              </a:spcBef>
            </a:pPr>
            <a:r>
              <a:rPr lang="en-US" sz="9740">
                <a:solidFill>
                  <a:srgbClr val="3C7F72"/>
                </a:solidFill>
                <a:latin typeface="Roca One Ultra-Bold"/>
              </a:rPr>
              <a:t>Look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389953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1671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31049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37250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62829" y="8201432"/>
            <a:ext cx="1158904" cy="1158904"/>
          </a:xfrm>
          <a:custGeom>
            <a:avLst/>
            <a:gdLst/>
            <a:ahLst/>
            <a:cxnLst/>
            <a:rect r="r" b="b" t="t" l="l"/>
            <a:pathLst>
              <a:path h="1158904" w="1158904">
                <a:moveTo>
                  <a:pt x="0" y="0"/>
                </a:moveTo>
                <a:lnTo>
                  <a:pt x="1158904" y="0"/>
                </a:lnTo>
                <a:lnTo>
                  <a:pt x="1158904" y="1158904"/>
                </a:lnTo>
                <a:lnTo>
                  <a:pt x="0" y="11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357344" y="-24617"/>
            <a:ext cx="9263906" cy="9297716"/>
          </a:xfrm>
          <a:custGeom>
            <a:avLst/>
            <a:gdLst/>
            <a:ahLst/>
            <a:cxnLst/>
            <a:rect r="r" b="b" t="t" l="l"/>
            <a:pathLst>
              <a:path h="9297716" w="926390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0883" y="6840445"/>
            <a:ext cx="9042479" cy="358607"/>
            <a:chOff x="0" y="0"/>
            <a:chExt cx="2680832" cy="106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0832" cy="106317"/>
            </a:xfrm>
            <a:custGeom>
              <a:avLst/>
              <a:gdLst/>
              <a:ahLst/>
              <a:cxnLst/>
              <a:rect r="r" b="b" t="t" l="l"/>
              <a:pathLst>
                <a:path h="106317" w="2680832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6059" y="7552751"/>
            <a:ext cx="8774632" cy="368040"/>
            <a:chOff x="0" y="0"/>
            <a:chExt cx="2601423" cy="109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423" cy="109113"/>
            </a:xfrm>
            <a:custGeom>
              <a:avLst/>
              <a:gdLst/>
              <a:ahLst/>
              <a:cxnLst/>
              <a:rect r="r" b="b" t="t" l="l"/>
              <a:pathLst>
                <a:path h="109113" w="260142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6059" y="8214454"/>
            <a:ext cx="8586881" cy="358607"/>
            <a:chOff x="0" y="0"/>
            <a:chExt cx="2545760" cy="1063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5760" cy="106317"/>
            </a:xfrm>
            <a:custGeom>
              <a:avLst/>
              <a:gdLst/>
              <a:ahLst/>
              <a:cxnLst/>
              <a:rect r="r" b="b" t="t" l="l"/>
              <a:pathLst>
                <a:path h="106317" w="2545760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46059" y="8914491"/>
            <a:ext cx="8646113" cy="342530"/>
            <a:chOff x="0" y="0"/>
            <a:chExt cx="2563321" cy="101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63321" cy="101550"/>
            </a:xfrm>
            <a:custGeom>
              <a:avLst/>
              <a:gdLst/>
              <a:ahLst/>
              <a:cxnLst/>
              <a:rect r="r" b="b" t="t" l="l"/>
              <a:pathLst>
                <a:path h="101550" w="2563321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144500" y="478304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28700"/>
            <a:ext cx="141732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743248"/>
            <a:ext cx="11157399" cy="129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Overall, diabetes prevalence is increasing. </a:t>
            </a:r>
          </a:p>
          <a:p>
            <a:pPr>
              <a:lnSpc>
                <a:spcPts val="3488"/>
              </a:lnSpc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However, California is doing better compared to the rest of the country.</a:t>
            </a:r>
          </a:p>
          <a:p>
            <a:pPr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492">
                <a:solidFill>
                  <a:srgbClr val="000000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60916" y="1411239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48900" y="144394"/>
            <a:ext cx="10718358" cy="9998211"/>
            <a:chOff x="0" y="0"/>
            <a:chExt cx="2822942" cy="26332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2942" cy="2633274"/>
            </a:xfrm>
            <a:custGeom>
              <a:avLst/>
              <a:gdLst/>
              <a:ahLst/>
              <a:cxnLst/>
              <a:rect r="r" b="b" t="t" l="l"/>
              <a:pathLst>
                <a:path h="2633274" w="2822942">
                  <a:moveTo>
                    <a:pt x="36838" y="0"/>
                  </a:moveTo>
                  <a:lnTo>
                    <a:pt x="2786104" y="0"/>
                  </a:lnTo>
                  <a:cubicBezTo>
                    <a:pt x="2795874" y="0"/>
                    <a:pt x="2805244" y="3881"/>
                    <a:pt x="2812152" y="10789"/>
                  </a:cubicBezTo>
                  <a:cubicBezTo>
                    <a:pt x="2819061" y="17698"/>
                    <a:pt x="2822942" y="27068"/>
                    <a:pt x="2822942" y="36838"/>
                  </a:cubicBezTo>
                  <a:lnTo>
                    <a:pt x="2822942" y="2596436"/>
                  </a:lnTo>
                  <a:cubicBezTo>
                    <a:pt x="2822942" y="2606206"/>
                    <a:pt x="2819061" y="2615576"/>
                    <a:pt x="2812152" y="2622484"/>
                  </a:cubicBezTo>
                  <a:cubicBezTo>
                    <a:pt x="2805244" y="2629393"/>
                    <a:pt x="2795874" y="2633274"/>
                    <a:pt x="2786104" y="2633274"/>
                  </a:cubicBezTo>
                  <a:lnTo>
                    <a:pt x="36838" y="2633274"/>
                  </a:lnTo>
                  <a:cubicBezTo>
                    <a:pt x="27068" y="2633274"/>
                    <a:pt x="17698" y="2629393"/>
                    <a:pt x="10789" y="2622484"/>
                  </a:cubicBezTo>
                  <a:cubicBezTo>
                    <a:pt x="3881" y="2615576"/>
                    <a:pt x="0" y="2606206"/>
                    <a:pt x="0" y="2596436"/>
                  </a:cubicBezTo>
                  <a:lnTo>
                    <a:pt x="0" y="36838"/>
                  </a:lnTo>
                  <a:cubicBezTo>
                    <a:pt x="0" y="27068"/>
                    <a:pt x="3881" y="17698"/>
                    <a:pt x="10789" y="10789"/>
                  </a:cubicBezTo>
                  <a:cubicBezTo>
                    <a:pt x="17698" y="3881"/>
                    <a:pt x="27068" y="0"/>
                    <a:pt x="36838" y="0"/>
                  </a:cubicBezTo>
                  <a:close/>
                </a:path>
              </a:pathLst>
            </a:custGeom>
            <a:solidFill>
              <a:srgbClr val="FFFBED"/>
            </a:solidFill>
            <a:ln w="133350">
              <a:solidFill>
                <a:srgbClr val="FFC107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81565" y="1028700"/>
          <a:ext cx="10053028" cy="7661139"/>
        </p:xfrm>
        <a:graphic>
          <a:graphicData uri="http://schemas.openxmlformats.org/drawingml/2006/table">
            <a:tbl>
              <a:tblPr/>
              <a:tblGrid>
                <a:gridCol w="10053028"/>
              </a:tblGrid>
              <a:tr h="12516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https://fred.stlouisfed.org/series/WPU06380103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6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https://ourworldindata.org/grapher/diabetes-prevalence-vs-gdp-per-capita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78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https://data.ca.gov/dataset/adults-with-diabetes-per-100-lghc-indicator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3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https://catalog.data.gov/dataset/weekly-counts-of-death-by-jurisdiction-and-cause-of-death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8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https://github.com/datamade/census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8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https://dof.ca.gov/reports/demographic-reports/american-community-survey/#ACS2018x1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C1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-5400000">
            <a:off x="-3100385" y="1411239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0"/>
                </a:lnTo>
                <a:lnTo>
                  <a:pt x="0" y="720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6185" y="6250157"/>
            <a:ext cx="2784280" cy="3392211"/>
          </a:xfrm>
          <a:custGeom>
            <a:avLst/>
            <a:gdLst/>
            <a:ahLst/>
            <a:cxnLst/>
            <a:rect r="r" b="b" t="t" l="l"/>
            <a:pathLst>
              <a:path h="3392211" w="2784280">
                <a:moveTo>
                  <a:pt x="0" y="0"/>
                </a:moveTo>
                <a:lnTo>
                  <a:pt x="2784280" y="0"/>
                </a:lnTo>
                <a:lnTo>
                  <a:pt x="2784280" y="3392212"/>
                </a:lnTo>
                <a:lnTo>
                  <a:pt x="0" y="339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66825"/>
            <a:ext cx="5725391" cy="11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741"/>
              </a:lnSpc>
            </a:pPr>
            <a:r>
              <a:rPr lang="en-US" sz="9399" u="none">
                <a:solidFill>
                  <a:srgbClr val="000000"/>
                </a:solidFill>
                <a:latin typeface="Roca One Ultra-Bold"/>
              </a:rPr>
              <a:t>Resource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43254"/>
            <a:ext cx="57253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 spc="2190" u="none">
                <a:solidFill>
                  <a:srgbClr val="000000"/>
                </a:solidFill>
                <a:latin typeface="Open Sauce Bold"/>
              </a:rPr>
              <a:t>PAGE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1677" y="-108708"/>
            <a:ext cx="10563275" cy="10621209"/>
          </a:xfrm>
          <a:custGeom>
            <a:avLst/>
            <a:gdLst/>
            <a:ahLst/>
            <a:cxnLst/>
            <a:rect r="r" b="b" t="t" l="l"/>
            <a:pathLst>
              <a:path h="10621209" w="10563275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702" y="665121"/>
            <a:ext cx="2060192" cy="20601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1995" y="814657"/>
            <a:ext cx="5985250" cy="8774479"/>
            <a:chOff x="0" y="0"/>
            <a:chExt cx="1576362" cy="23109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362" cy="2310974"/>
            </a:xfrm>
            <a:custGeom>
              <a:avLst/>
              <a:gdLst/>
              <a:ahLst/>
              <a:cxnLst/>
              <a:rect r="r" b="b" t="t" l="l"/>
              <a:pathLst>
                <a:path h="2310974" w="1576362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06318" y="1028700"/>
            <a:ext cx="5316604" cy="8229600"/>
            <a:chOff x="0" y="0"/>
            <a:chExt cx="7088806" cy="109728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7411" t="0" r="37411" b="0"/>
            <a:stretch>
              <a:fillRect/>
            </a:stretch>
          </p:blipFill>
          <p:spPr>
            <a:xfrm flipH="false" flipV="false"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3460349" y="3522809"/>
            <a:ext cx="3152966" cy="4114800"/>
          </a:xfrm>
          <a:custGeom>
            <a:avLst/>
            <a:gdLst/>
            <a:ahLst/>
            <a:cxnLst/>
            <a:rect r="r" b="b" t="t" l="l"/>
            <a:pathLst>
              <a:path h="4114800" w="3152966">
                <a:moveTo>
                  <a:pt x="0" y="0"/>
                </a:moveTo>
                <a:lnTo>
                  <a:pt x="3152966" y="0"/>
                </a:lnTo>
                <a:lnTo>
                  <a:pt x="3152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9130" y="1296563"/>
            <a:ext cx="10234277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Project</a:t>
            </a:r>
            <a:r>
              <a:rPr lang="en-US" sz="9399">
                <a:solidFill>
                  <a:srgbClr val="D34A24"/>
                </a:solidFill>
                <a:latin typeface="Roca One Ultra-Bold"/>
              </a:rPr>
              <a:t>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130" y="3541330"/>
            <a:ext cx="95306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How does change in insulin price compare to change in GDP?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130" y="4536957"/>
            <a:ext cx="98649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how does diabetes prevalence change over time?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130" y="7816281"/>
            <a:ext cx="993368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Are diabetes deaths correlated with poverty, GDP, population, or employment?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130" y="5532584"/>
            <a:ext cx="106349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In California, does a particular race have more diabetes than others?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130" y="6455358"/>
            <a:ext cx="971728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uce"/>
              </a:rPr>
              <a:t>Is California an outlier compared to other states in regard to diabetes prevalence?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88696" y="3588955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8696" y="7863906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8696" y="6532901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8696" y="5620895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8696" y="4625267"/>
            <a:ext cx="293279" cy="293279"/>
          </a:xfrm>
          <a:custGeom>
            <a:avLst/>
            <a:gdLst/>
            <a:ahLst/>
            <a:cxnLst/>
            <a:rect r="r" b="b" t="t" l="l"/>
            <a:pathLst>
              <a:path h="293279" w="293279">
                <a:moveTo>
                  <a:pt x="0" y="0"/>
                </a:moveTo>
                <a:lnTo>
                  <a:pt x="293278" y="0"/>
                </a:lnTo>
                <a:lnTo>
                  <a:pt x="293278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791" y="3783730"/>
            <a:ext cx="564114" cy="564114"/>
          </a:xfrm>
          <a:custGeom>
            <a:avLst/>
            <a:gdLst/>
            <a:ahLst/>
            <a:cxnLst/>
            <a:rect r="r" b="b" t="t" l="l"/>
            <a:pathLst>
              <a:path h="564114" w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72892" y="3783730"/>
            <a:ext cx="564114" cy="564114"/>
          </a:xfrm>
          <a:custGeom>
            <a:avLst/>
            <a:gdLst/>
            <a:ahLst/>
            <a:cxnLst/>
            <a:rect r="r" b="b" t="t" l="l"/>
            <a:pathLst>
              <a:path h="564114" w="564114">
                <a:moveTo>
                  <a:pt x="0" y="0"/>
                </a:moveTo>
                <a:lnTo>
                  <a:pt x="564114" y="0"/>
                </a:lnTo>
                <a:lnTo>
                  <a:pt x="564114" y="564114"/>
                </a:lnTo>
                <a:lnTo>
                  <a:pt x="0" y="564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54732" y="3582019"/>
            <a:ext cx="4732044" cy="103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Strong correlation between </a:t>
            </a:r>
          </a:p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and insulin prices</a:t>
            </a:r>
          </a:p>
          <a:p>
            <a:pPr algn="ctr" marL="0" indent="0" lvl="0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2010 - 2020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95993" y="3672308"/>
            <a:ext cx="515599" cy="515599"/>
          </a:xfrm>
          <a:custGeom>
            <a:avLst/>
            <a:gdLst/>
            <a:ahLst/>
            <a:cxnLst/>
            <a:rect r="r" b="b" t="t" l="l"/>
            <a:pathLst>
              <a:path h="515599" w="515599">
                <a:moveTo>
                  <a:pt x="0" y="0"/>
                </a:moveTo>
                <a:lnTo>
                  <a:pt x="515599" y="0"/>
                </a:lnTo>
                <a:lnTo>
                  <a:pt x="515599" y="515599"/>
                </a:lnTo>
                <a:lnTo>
                  <a:pt x="0" y="515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2628" y="-259189"/>
            <a:ext cx="19027094" cy="2985381"/>
          </a:xfrm>
          <a:custGeom>
            <a:avLst/>
            <a:gdLst/>
            <a:ahLst/>
            <a:cxnLst/>
            <a:rect r="r" b="b" t="t" l="l"/>
            <a:pathLst>
              <a:path h="2985381" w="19027094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152" r="0" b="-302875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407073" y="2573792"/>
            <a:ext cx="19102145" cy="0"/>
          </a:xfrm>
          <a:prstGeom prst="line">
            <a:avLst/>
          </a:prstGeom>
          <a:ln cap="flat" w="38100">
            <a:solidFill>
              <a:srgbClr val="3C7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54673" y="2726192"/>
            <a:ext cx="19102145" cy="0"/>
          </a:xfrm>
          <a:prstGeom prst="line">
            <a:avLst/>
          </a:prstGeom>
          <a:ln cap="flat" w="38100">
            <a:solidFill>
              <a:srgbClr val="3C7F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07094" y="4928812"/>
            <a:ext cx="5880915" cy="4329488"/>
          </a:xfrm>
          <a:custGeom>
            <a:avLst/>
            <a:gdLst/>
            <a:ahLst/>
            <a:cxnLst/>
            <a:rect r="r" b="b" t="t" l="l"/>
            <a:pathLst>
              <a:path h="4329488" w="5880915">
                <a:moveTo>
                  <a:pt x="0" y="0"/>
                </a:moveTo>
                <a:lnTo>
                  <a:pt x="5880915" y="0"/>
                </a:lnTo>
                <a:lnTo>
                  <a:pt x="5880915" y="4329488"/>
                </a:lnTo>
                <a:lnTo>
                  <a:pt x="0" y="4329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1" t="0" r="-19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4849" y="4944897"/>
            <a:ext cx="5934308" cy="4379022"/>
          </a:xfrm>
          <a:custGeom>
            <a:avLst/>
            <a:gdLst/>
            <a:ahLst/>
            <a:cxnLst/>
            <a:rect r="r" b="b" t="t" l="l"/>
            <a:pathLst>
              <a:path h="4379022" w="5934308">
                <a:moveTo>
                  <a:pt x="0" y="0"/>
                </a:moveTo>
                <a:lnTo>
                  <a:pt x="5934308" y="0"/>
                </a:lnTo>
                <a:lnTo>
                  <a:pt x="5934308" y="4379022"/>
                </a:lnTo>
                <a:lnTo>
                  <a:pt x="0" y="4379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18" r="0" b="-8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5997" y="5023595"/>
            <a:ext cx="5632003" cy="4300325"/>
          </a:xfrm>
          <a:custGeom>
            <a:avLst/>
            <a:gdLst/>
            <a:ahLst/>
            <a:cxnLst/>
            <a:rect r="r" b="b" t="t" l="l"/>
            <a:pathLst>
              <a:path h="4300325" w="5632003">
                <a:moveTo>
                  <a:pt x="0" y="0"/>
                </a:moveTo>
                <a:lnTo>
                  <a:pt x="5632003" y="0"/>
                </a:lnTo>
                <a:lnTo>
                  <a:pt x="5632003" y="4300324"/>
                </a:lnTo>
                <a:lnTo>
                  <a:pt x="0" y="4300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3" t="0" r="-90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3490" y="3773591"/>
            <a:ext cx="4108122" cy="68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GDP per Capita has increased </a:t>
            </a:r>
          </a:p>
          <a:p>
            <a:pPr algn="ctr" marL="0" indent="0" lvl="0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 Bold"/>
              </a:rPr>
              <a:t>from 1990 to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3256" y="3653258"/>
            <a:ext cx="4138813" cy="88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Prices of insulin/antidiabetic products have increased </a:t>
            </a:r>
          </a:p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Open Sauce Bold"/>
              </a:rPr>
              <a:t>from 2010 to 2022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8594" y="916442"/>
            <a:ext cx="726859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Bold"/>
              </a:rPr>
              <a:t>Insulin Price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06776" y="916442"/>
            <a:ext cx="685252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vs. GDP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3865624"/>
            <a:chOff x="0" y="0"/>
            <a:chExt cx="4988909" cy="1018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1018107"/>
            </a:xfrm>
            <a:custGeom>
              <a:avLst/>
              <a:gdLst/>
              <a:ahLst/>
              <a:cxnLst/>
              <a:rect r="r" b="b" t="t" l="l"/>
              <a:pathLst>
                <a:path h="1018107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1018107"/>
                  </a:lnTo>
                  <a:lnTo>
                    <a:pt x="0" y="1018107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8289" y="4010773"/>
            <a:ext cx="726673" cy="838719"/>
          </a:xfrm>
          <a:custGeom>
            <a:avLst/>
            <a:gdLst/>
            <a:ahLst/>
            <a:cxnLst/>
            <a:rect r="r" b="b" t="t" l="l"/>
            <a:pathLst>
              <a:path h="838719" w="726673">
                <a:moveTo>
                  <a:pt x="0" y="0"/>
                </a:moveTo>
                <a:lnTo>
                  <a:pt x="726673" y="0"/>
                </a:lnTo>
                <a:lnTo>
                  <a:pt x="726673" y="838720"/>
                </a:lnTo>
                <a:lnTo>
                  <a:pt x="0" y="83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9623" y="4010773"/>
            <a:ext cx="795154" cy="756421"/>
          </a:xfrm>
          <a:custGeom>
            <a:avLst/>
            <a:gdLst/>
            <a:ahLst/>
            <a:cxnLst/>
            <a:rect r="r" b="b" t="t" l="l"/>
            <a:pathLst>
              <a:path h="756421" w="795154">
                <a:moveTo>
                  <a:pt x="0" y="0"/>
                </a:moveTo>
                <a:lnTo>
                  <a:pt x="795154" y="0"/>
                </a:lnTo>
                <a:lnTo>
                  <a:pt x="795154" y="756422"/>
                </a:lnTo>
                <a:lnTo>
                  <a:pt x="0" y="75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5216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4962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6" y="0"/>
                </a:lnTo>
                <a:lnTo>
                  <a:pt x="829746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7710" y="2936402"/>
            <a:ext cx="829746" cy="829746"/>
          </a:xfrm>
          <a:custGeom>
            <a:avLst/>
            <a:gdLst/>
            <a:ahLst/>
            <a:cxnLst/>
            <a:rect r="r" b="b" t="t" l="l"/>
            <a:pathLst>
              <a:path h="829746" w="829746">
                <a:moveTo>
                  <a:pt x="0" y="0"/>
                </a:moveTo>
                <a:lnTo>
                  <a:pt x="829745" y="0"/>
                </a:lnTo>
                <a:lnTo>
                  <a:pt x="829745" y="829745"/>
                </a:lnTo>
                <a:lnTo>
                  <a:pt x="0" y="82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9091" y="4116105"/>
            <a:ext cx="4682361" cy="5005283"/>
          </a:xfrm>
          <a:custGeom>
            <a:avLst/>
            <a:gdLst/>
            <a:ahLst/>
            <a:cxnLst/>
            <a:rect r="r" b="b" t="t" l="l"/>
            <a:pathLst>
              <a:path h="5005283" w="4682361">
                <a:moveTo>
                  <a:pt x="0" y="0"/>
                </a:moveTo>
                <a:lnTo>
                  <a:pt x="4682361" y="0"/>
                </a:lnTo>
                <a:lnTo>
                  <a:pt x="4682361" y="5005283"/>
                </a:lnTo>
                <a:lnTo>
                  <a:pt x="0" y="5005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54777" y="3673711"/>
            <a:ext cx="8123554" cy="6134112"/>
          </a:xfrm>
          <a:custGeom>
            <a:avLst/>
            <a:gdLst/>
            <a:ahLst/>
            <a:cxnLst/>
            <a:rect r="r" b="b" t="t" l="l"/>
            <a:pathLst>
              <a:path h="6134112" w="8123554">
                <a:moveTo>
                  <a:pt x="0" y="0"/>
                </a:moveTo>
                <a:lnTo>
                  <a:pt x="8123554" y="0"/>
                </a:lnTo>
                <a:lnTo>
                  <a:pt x="8123554" y="6134112"/>
                </a:lnTo>
                <a:lnTo>
                  <a:pt x="0" y="6134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1702" y="597004"/>
            <a:ext cx="1768509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Roca One Bold"/>
              </a:rPr>
              <a:t>How does California diabetes prevalence change overtime?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54763"/>
            <a:ext cx="846894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2012 - 2018 California residents with diabetes 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571992" cy="10287000"/>
            <a:chOff x="0" y="0"/>
            <a:chExt cx="48913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13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91389">
                  <a:moveTo>
                    <a:pt x="0" y="0"/>
                  </a:moveTo>
                  <a:lnTo>
                    <a:pt x="4891389" y="0"/>
                  </a:lnTo>
                  <a:lnTo>
                    <a:pt x="48913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478553" cy="4308539"/>
          </a:xfrm>
          <a:custGeom>
            <a:avLst/>
            <a:gdLst/>
            <a:ahLst/>
            <a:cxnLst/>
            <a:rect r="r" b="b" t="t" l="l"/>
            <a:pathLst>
              <a:path h="4308539" w="7478553">
                <a:moveTo>
                  <a:pt x="0" y="0"/>
                </a:moveTo>
                <a:lnTo>
                  <a:pt x="7478553" y="0"/>
                </a:lnTo>
                <a:lnTo>
                  <a:pt x="7478553" y="4308539"/>
                </a:lnTo>
                <a:lnTo>
                  <a:pt x="0" y="4308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2125" y="0"/>
            <a:ext cx="7375875" cy="4230442"/>
          </a:xfrm>
          <a:custGeom>
            <a:avLst/>
            <a:gdLst/>
            <a:ahLst/>
            <a:cxnLst/>
            <a:rect r="r" b="b" t="t" l="l"/>
            <a:pathLst>
              <a:path h="4230442" w="7375875">
                <a:moveTo>
                  <a:pt x="0" y="0"/>
                </a:moveTo>
                <a:lnTo>
                  <a:pt x="7375875" y="0"/>
                </a:lnTo>
                <a:lnTo>
                  <a:pt x="7375875" y="4230442"/>
                </a:lnTo>
                <a:lnTo>
                  <a:pt x="0" y="423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4332" y="2763020"/>
            <a:ext cx="6932959" cy="3906914"/>
          </a:xfrm>
          <a:custGeom>
            <a:avLst/>
            <a:gdLst/>
            <a:ahLst/>
            <a:cxnLst/>
            <a:rect r="r" b="b" t="t" l="l"/>
            <a:pathLst>
              <a:path h="3906914" w="6932959">
                <a:moveTo>
                  <a:pt x="0" y="0"/>
                </a:moveTo>
                <a:lnTo>
                  <a:pt x="6932959" y="0"/>
                </a:lnTo>
                <a:lnTo>
                  <a:pt x="6932959" y="3906914"/>
                </a:lnTo>
                <a:lnTo>
                  <a:pt x="0" y="3906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61907" y="6942598"/>
            <a:ext cx="4951133" cy="2947380"/>
            <a:chOff x="0" y="0"/>
            <a:chExt cx="1677645" cy="998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7645" cy="998692"/>
            </a:xfrm>
            <a:custGeom>
              <a:avLst/>
              <a:gdLst/>
              <a:ahLst/>
              <a:cxnLst/>
              <a:rect r="r" b="b" t="t" l="l"/>
              <a:pathLst>
                <a:path h="998692" w="1677645">
                  <a:moveTo>
                    <a:pt x="81311" y="0"/>
                  </a:moveTo>
                  <a:lnTo>
                    <a:pt x="1596334" y="0"/>
                  </a:lnTo>
                  <a:cubicBezTo>
                    <a:pt x="1617899" y="0"/>
                    <a:pt x="1638581" y="8567"/>
                    <a:pt x="1653829" y="23815"/>
                  </a:cubicBezTo>
                  <a:cubicBezTo>
                    <a:pt x="1669078" y="39064"/>
                    <a:pt x="1677645" y="59746"/>
                    <a:pt x="1677645" y="81311"/>
                  </a:cubicBezTo>
                  <a:lnTo>
                    <a:pt x="1677645" y="917381"/>
                  </a:lnTo>
                  <a:cubicBezTo>
                    <a:pt x="1677645" y="938946"/>
                    <a:pt x="1669078" y="959628"/>
                    <a:pt x="1653829" y="974877"/>
                  </a:cubicBezTo>
                  <a:cubicBezTo>
                    <a:pt x="1638581" y="990125"/>
                    <a:pt x="1617899" y="998692"/>
                    <a:pt x="1596334" y="998692"/>
                  </a:cubicBezTo>
                  <a:lnTo>
                    <a:pt x="81311" y="998692"/>
                  </a:lnTo>
                  <a:cubicBezTo>
                    <a:pt x="59746" y="998692"/>
                    <a:pt x="39064" y="990125"/>
                    <a:pt x="23815" y="974877"/>
                  </a:cubicBezTo>
                  <a:cubicBezTo>
                    <a:pt x="8567" y="959628"/>
                    <a:pt x="0" y="938946"/>
                    <a:pt x="0" y="917381"/>
                  </a:cubicBezTo>
                  <a:lnTo>
                    <a:pt x="0" y="81311"/>
                  </a:lnTo>
                  <a:cubicBezTo>
                    <a:pt x="0" y="59746"/>
                    <a:pt x="8567" y="39064"/>
                    <a:pt x="23815" y="23815"/>
                  </a:cubicBezTo>
                  <a:cubicBezTo>
                    <a:pt x="39064" y="8567"/>
                    <a:pt x="59746" y="0"/>
                    <a:pt x="81311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93901" y="6182259"/>
            <a:ext cx="7194099" cy="4104741"/>
          </a:xfrm>
          <a:custGeom>
            <a:avLst/>
            <a:gdLst/>
            <a:ahLst/>
            <a:cxnLst/>
            <a:rect r="r" b="b" t="t" l="l"/>
            <a:pathLst>
              <a:path h="4104741" w="7194099">
                <a:moveTo>
                  <a:pt x="0" y="0"/>
                </a:moveTo>
                <a:lnTo>
                  <a:pt x="7194099" y="0"/>
                </a:lnTo>
                <a:lnTo>
                  <a:pt x="7194099" y="4104741"/>
                </a:lnTo>
                <a:lnTo>
                  <a:pt x="0" y="4104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12416"/>
            <a:ext cx="7261579" cy="4174584"/>
          </a:xfrm>
          <a:custGeom>
            <a:avLst/>
            <a:gdLst/>
            <a:ahLst/>
            <a:cxnLst/>
            <a:rect r="r" b="b" t="t" l="l"/>
            <a:pathLst>
              <a:path h="4174584" w="7261579">
                <a:moveTo>
                  <a:pt x="0" y="0"/>
                </a:moveTo>
                <a:lnTo>
                  <a:pt x="7261579" y="0"/>
                </a:lnTo>
                <a:lnTo>
                  <a:pt x="7261579" y="4174584"/>
                </a:lnTo>
                <a:lnTo>
                  <a:pt x="0" y="4174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53676" y="7063738"/>
            <a:ext cx="3048128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California</a:t>
            </a:r>
          </a:p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Pie Charts: </a:t>
            </a:r>
          </a:p>
          <a:p>
            <a:pPr algn="ctr">
              <a:lnSpc>
                <a:spcPts val="5386"/>
              </a:lnSpc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Per year, </a:t>
            </a:r>
          </a:p>
          <a:p>
            <a:pPr algn="ctr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4488">
                <a:solidFill>
                  <a:srgbClr val="3C7F72"/>
                </a:solidFill>
                <a:latin typeface="Roca One"/>
              </a:rPr>
              <a:t>By Race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53828"/>
            <a:ext cx="19027094" cy="7633172"/>
          </a:xfrm>
          <a:custGeom>
            <a:avLst/>
            <a:gdLst/>
            <a:ahLst/>
            <a:cxnLst/>
            <a:rect r="r" b="b" t="t" l="l"/>
            <a:pathLst>
              <a:path h="7633172" w="19027094">
                <a:moveTo>
                  <a:pt x="0" y="0"/>
                </a:moveTo>
                <a:lnTo>
                  <a:pt x="19027094" y="0"/>
                </a:lnTo>
                <a:lnTo>
                  <a:pt x="19027094" y="7633172"/>
                </a:lnTo>
                <a:lnTo>
                  <a:pt x="0" y="763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86" t="0" r="-20786" b="-1353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9516" y="2653828"/>
            <a:ext cx="3929412" cy="4761684"/>
            <a:chOff x="0" y="0"/>
            <a:chExt cx="1127634" cy="1366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7634" cy="1366473"/>
            </a:xfrm>
            <a:custGeom>
              <a:avLst/>
              <a:gdLst/>
              <a:ahLst/>
              <a:cxnLst/>
              <a:rect r="r" b="b" t="t" l="l"/>
              <a:pathLst>
                <a:path h="1366473" w="1127634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5525316"/>
            <a:ext cx="3929412" cy="4761684"/>
            <a:chOff x="0" y="0"/>
            <a:chExt cx="1127634" cy="13664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7634" cy="1366473"/>
            </a:xfrm>
            <a:custGeom>
              <a:avLst/>
              <a:gdLst/>
              <a:ahLst/>
              <a:cxnLst/>
              <a:rect r="r" b="b" t="t" l="l"/>
              <a:pathLst>
                <a:path h="1366473" w="1127634">
                  <a:moveTo>
                    <a:pt x="0" y="0"/>
                  </a:moveTo>
                  <a:lnTo>
                    <a:pt x="1127634" y="0"/>
                  </a:lnTo>
                  <a:lnTo>
                    <a:pt x="1127634" y="1366473"/>
                  </a:lnTo>
                  <a:lnTo>
                    <a:pt x="0" y="136647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62617" y="2922288"/>
            <a:ext cx="10898680" cy="7096252"/>
          </a:xfrm>
          <a:custGeom>
            <a:avLst/>
            <a:gdLst/>
            <a:ahLst/>
            <a:cxnLst/>
            <a:rect r="r" b="b" t="t" l="l"/>
            <a:pathLst>
              <a:path h="7096252" w="10898680">
                <a:moveTo>
                  <a:pt x="0" y="0"/>
                </a:moveTo>
                <a:lnTo>
                  <a:pt x="10898680" y="0"/>
                </a:lnTo>
                <a:lnTo>
                  <a:pt x="10898680" y="7096252"/>
                </a:lnTo>
                <a:lnTo>
                  <a:pt x="0" y="7096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69732" y="4124272"/>
            <a:ext cx="461826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Open Sauce Bold"/>
              </a:rPr>
              <a:t>Target Audience #3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9732" y="4721225"/>
            <a:ext cx="46182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Open Sauce"/>
              </a:rPr>
              <a:t>List their key details.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517" y="402806"/>
            <a:ext cx="16830966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D34A24"/>
                </a:solidFill>
                <a:latin typeface="Roca One"/>
              </a:rPr>
              <a:t>In California, does a particular race have more diabetes than others? 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900134"/>
            <a:chOff x="0" y="0"/>
            <a:chExt cx="4988909" cy="76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763821"/>
            </a:xfrm>
            <a:custGeom>
              <a:avLst/>
              <a:gdLst/>
              <a:ahLst/>
              <a:cxnLst/>
              <a:rect r="r" b="b" t="t" l="l"/>
              <a:pathLst>
                <a:path h="763821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763821"/>
                  </a:lnTo>
                  <a:lnTo>
                    <a:pt x="0" y="763821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43376" y="1470072"/>
            <a:ext cx="5268646" cy="3868971"/>
            <a:chOff x="0" y="0"/>
            <a:chExt cx="1785231" cy="1310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231" cy="1310964"/>
            </a:xfrm>
            <a:custGeom>
              <a:avLst/>
              <a:gdLst/>
              <a:ahLst/>
              <a:cxnLst/>
              <a:rect r="r" b="b" t="t" l="l"/>
              <a:pathLst>
                <a:path h="1310964" w="1785231">
                  <a:moveTo>
                    <a:pt x="76410" y="0"/>
                  </a:moveTo>
                  <a:lnTo>
                    <a:pt x="1708821" y="0"/>
                  </a:lnTo>
                  <a:cubicBezTo>
                    <a:pt x="1729086" y="0"/>
                    <a:pt x="1748521" y="8050"/>
                    <a:pt x="1762851" y="22380"/>
                  </a:cubicBezTo>
                  <a:cubicBezTo>
                    <a:pt x="1777181" y="36710"/>
                    <a:pt x="1785231" y="56145"/>
                    <a:pt x="1785231" y="76410"/>
                  </a:cubicBezTo>
                  <a:lnTo>
                    <a:pt x="1785231" y="1234554"/>
                  </a:lnTo>
                  <a:cubicBezTo>
                    <a:pt x="1785231" y="1254819"/>
                    <a:pt x="1777181" y="1274255"/>
                    <a:pt x="1762851" y="1288584"/>
                  </a:cubicBezTo>
                  <a:cubicBezTo>
                    <a:pt x="1748521" y="1302914"/>
                    <a:pt x="1729086" y="1310964"/>
                    <a:pt x="1708821" y="1310964"/>
                  </a:cubicBezTo>
                  <a:lnTo>
                    <a:pt x="76410" y="1310964"/>
                  </a:lnTo>
                  <a:cubicBezTo>
                    <a:pt x="56145" y="1310964"/>
                    <a:pt x="36710" y="1302914"/>
                    <a:pt x="22380" y="1288584"/>
                  </a:cubicBezTo>
                  <a:cubicBezTo>
                    <a:pt x="8050" y="1274255"/>
                    <a:pt x="0" y="1254819"/>
                    <a:pt x="0" y="1234554"/>
                  </a:cubicBezTo>
                  <a:lnTo>
                    <a:pt x="0" y="76410"/>
                  </a:lnTo>
                  <a:cubicBezTo>
                    <a:pt x="0" y="56145"/>
                    <a:pt x="8050" y="36710"/>
                    <a:pt x="22380" y="22380"/>
                  </a:cubicBezTo>
                  <a:cubicBezTo>
                    <a:pt x="36710" y="8050"/>
                    <a:pt x="56145" y="0"/>
                    <a:pt x="76410" y="0"/>
                  </a:cubicBezTo>
                  <a:close/>
                </a:path>
              </a:pathLst>
            </a:custGeom>
            <a:solidFill>
              <a:srgbClr val="FFC107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202474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8468064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5487520" y="5505445"/>
            <a:ext cx="2082669" cy="7204201"/>
          </a:xfrm>
          <a:custGeom>
            <a:avLst/>
            <a:gdLst/>
            <a:ahLst/>
            <a:cxnLst/>
            <a:rect r="r" b="b" t="t" l="l"/>
            <a:pathLst>
              <a:path h="7204201" w="2082669">
                <a:moveTo>
                  <a:pt x="0" y="0"/>
                </a:moveTo>
                <a:lnTo>
                  <a:pt x="2082669" y="0"/>
                </a:lnTo>
                <a:lnTo>
                  <a:pt x="2082669" y="7204201"/>
                </a:lnTo>
                <a:lnTo>
                  <a:pt x="0" y="72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5656" y="5143500"/>
            <a:ext cx="6442522" cy="4913609"/>
          </a:xfrm>
          <a:custGeom>
            <a:avLst/>
            <a:gdLst/>
            <a:ahLst/>
            <a:cxnLst/>
            <a:rect r="r" b="b" t="t" l="l"/>
            <a:pathLst>
              <a:path h="4913609" w="6442522">
                <a:moveTo>
                  <a:pt x="0" y="0"/>
                </a:moveTo>
                <a:lnTo>
                  <a:pt x="6442523" y="0"/>
                </a:lnTo>
                <a:lnTo>
                  <a:pt x="6442523" y="4913609"/>
                </a:lnTo>
                <a:lnTo>
                  <a:pt x="0" y="491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12022" y="258261"/>
            <a:ext cx="6189652" cy="4829175"/>
          </a:xfrm>
          <a:custGeom>
            <a:avLst/>
            <a:gdLst/>
            <a:ahLst/>
            <a:cxnLst/>
            <a:rect r="r" b="b" t="t" l="l"/>
            <a:pathLst>
              <a:path h="4829175" w="6189652">
                <a:moveTo>
                  <a:pt x="0" y="0"/>
                </a:moveTo>
                <a:lnTo>
                  <a:pt x="6189652" y="0"/>
                </a:lnTo>
                <a:lnTo>
                  <a:pt x="6189652" y="4829175"/>
                </a:lnTo>
                <a:lnTo>
                  <a:pt x="0" y="482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223" y="258261"/>
            <a:ext cx="6510956" cy="4690800"/>
          </a:xfrm>
          <a:custGeom>
            <a:avLst/>
            <a:gdLst/>
            <a:ahLst/>
            <a:cxnLst/>
            <a:rect r="r" b="b" t="t" l="l"/>
            <a:pathLst>
              <a:path h="4690800" w="6510956">
                <a:moveTo>
                  <a:pt x="0" y="0"/>
                </a:moveTo>
                <a:lnTo>
                  <a:pt x="6510956" y="0"/>
                </a:lnTo>
                <a:lnTo>
                  <a:pt x="6510956" y="4690800"/>
                </a:lnTo>
                <a:lnTo>
                  <a:pt x="0" y="469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74310" y="5396880"/>
            <a:ext cx="6265077" cy="4660230"/>
          </a:xfrm>
          <a:custGeom>
            <a:avLst/>
            <a:gdLst/>
            <a:ahLst/>
            <a:cxnLst/>
            <a:rect r="r" b="b" t="t" l="l"/>
            <a:pathLst>
              <a:path h="4660230" w="6265077">
                <a:moveTo>
                  <a:pt x="0" y="0"/>
                </a:moveTo>
                <a:lnTo>
                  <a:pt x="6265077" y="0"/>
                </a:lnTo>
                <a:lnTo>
                  <a:pt x="6265077" y="4660229"/>
                </a:lnTo>
                <a:lnTo>
                  <a:pt x="0" y="4660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93391" y="1647195"/>
            <a:ext cx="4793419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FFFFFF"/>
                </a:solidFill>
                <a:latin typeface="Roca One Bold"/>
              </a:rPr>
              <a:t>California vs. </a:t>
            </a:r>
          </a:p>
          <a:p>
            <a:pPr algn="ctr" marL="0" indent="0" lvl="0">
              <a:lnSpc>
                <a:spcPts val="9240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Roca One Bold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582711"/>
            <a:chOff x="0" y="0"/>
            <a:chExt cx="4988909" cy="680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680220"/>
            </a:xfrm>
            <a:custGeom>
              <a:avLst/>
              <a:gdLst/>
              <a:ahLst/>
              <a:cxnLst/>
              <a:rect r="r" b="b" t="t" l="l"/>
              <a:pathLst>
                <a:path h="680220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680220"/>
                  </a:lnTo>
                  <a:lnTo>
                    <a:pt x="0" y="68022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0883" y="5254869"/>
            <a:ext cx="6636546" cy="4881735"/>
          </a:xfrm>
          <a:custGeom>
            <a:avLst/>
            <a:gdLst/>
            <a:ahLst/>
            <a:cxnLst/>
            <a:rect r="r" b="b" t="t" l="l"/>
            <a:pathLst>
              <a:path h="4881735" w="6636546">
                <a:moveTo>
                  <a:pt x="0" y="0"/>
                </a:moveTo>
                <a:lnTo>
                  <a:pt x="6636546" y="0"/>
                </a:lnTo>
                <a:lnTo>
                  <a:pt x="6636546" y="4881735"/>
                </a:lnTo>
                <a:lnTo>
                  <a:pt x="0" y="488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0293" y="159670"/>
            <a:ext cx="6632828" cy="4879000"/>
          </a:xfrm>
          <a:custGeom>
            <a:avLst/>
            <a:gdLst/>
            <a:ahLst/>
            <a:cxnLst/>
            <a:rect r="r" b="b" t="t" l="l"/>
            <a:pathLst>
              <a:path h="4879000" w="6632828">
                <a:moveTo>
                  <a:pt x="0" y="0"/>
                </a:moveTo>
                <a:lnTo>
                  <a:pt x="6632828" y="0"/>
                </a:lnTo>
                <a:lnTo>
                  <a:pt x="6632828" y="4879001"/>
                </a:lnTo>
                <a:lnTo>
                  <a:pt x="0" y="4879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4196" y="5343525"/>
            <a:ext cx="6560076" cy="4704422"/>
          </a:xfrm>
          <a:custGeom>
            <a:avLst/>
            <a:gdLst/>
            <a:ahLst/>
            <a:cxnLst/>
            <a:rect r="r" b="b" t="t" l="l"/>
            <a:pathLst>
              <a:path h="4704422" w="6560076">
                <a:moveTo>
                  <a:pt x="0" y="0"/>
                </a:moveTo>
                <a:lnTo>
                  <a:pt x="6560077" y="0"/>
                </a:lnTo>
                <a:lnTo>
                  <a:pt x="6560077" y="4704422"/>
                </a:lnTo>
                <a:lnTo>
                  <a:pt x="0" y="470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t="-718" r="0" b="-201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89750" y="159670"/>
            <a:ext cx="5927231" cy="4983830"/>
          </a:xfrm>
          <a:custGeom>
            <a:avLst/>
            <a:gdLst/>
            <a:ahLst/>
            <a:cxnLst/>
            <a:rect r="r" b="b" t="t" l="l"/>
            <a:pathLst>
              <a:path h="4983830" w="5927231">
                <a:moveTo>
                  <a:pt x="0" y="0"/>
                </a:moveTo>
                <a:lnTo>
                  <a:pt x="5927231" y="0"/>
                </a:lnTo>
                <a:lnTo>
                  <a:pt x="5927231" y="4983830"/>
                </a:lnTo>
                <a:lnTo>
                  <a:pt x="0" y="4983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1145" y="1446348"/>
            <a:ext cx="1256284" cy="1256284"/>
          </a:xfrm>
          <a:custGeom>
            <a:avLst/>
            <a:gdLst/>
            <a:ahLst/>
            <a:cxnLst/>
            <a:rect r="r" b="b" t="t" l="l"/>
            <a:pathLst>
              <a:path h="1256284" w="1256284">
                <a:moveTo>
                  <a:pt x="0" y="0"/>
                </a:moveTo>
                <a:lnTo>
                  <a:pt x="1256284" y="0"/>
                </a:lnTo>
                <a:lnTo>
                  <a:pt x="1256284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96054" y="1395301"/>
            <a:ext cx="1256284" cy="1256284"/>
          </a:xfrm>
          <a:custGeom>
            <a:avLst/>
            <a:gdLst/>
            <a:ahLst/>
            <a:cxnLst/>
            <a:rect r="r" b="b" t="t" l="l"/>
            <a:pathLst>
              <a:path h="1256284" w="1256284">
                <a:moveTo>
                  <a:pt x="0" y="0"/>
                </a:moveTo>
                <a:lnTo>
                  <a:pt x="1256285" y="0"/>
                </a:lnTo>
                <a:lnTo>
                  <a:pt x="1256285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07080" y="1395301"/>
            <a:ext cx="1256284" cy="1256284"/>
          </a:xfrm>
          <a:custGeom>
            <a:avLst/>
            <a:gdLst/>
            <a:ahLst/>
            <a:cxnLst/>
            <a:rect r="r" b="b" t="t" l="l"/>
            <a:pathLst>
              <a:path h="1256284" w="1256284">
                <a:moveTo>
                  <a:pt x="0" y="0"/>
                </a:moveTo>
                <a:lnTo>
                  <a:pt x="1256284" y="0"/>
                </a:lnTo>
                <a:lnTo>
                  <a:pt x="1256284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41746" y="2850324"/>
            <a:ext cx="452161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9"/>
              </a:lnSpc>
              <a:spcBef>
                <a:spcPct val="0"/>
              </a:spcBef>
            </a:pPr>
            <a:r>
              <a:rPr lang="en-US" sz="7149">
                <a:solidFill>
                  <a:srgbClr val="3C7F72"/>
                </a:solidFill>
                <a:latin typeface="Roca One Bold"/>
              </a:rPr>
              <a:t>California 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871" y="-514350"/>
            <a:ext cx="18942262" cy="2900134"/>
            <a:chOff x="0" y="0"/>
            <a:chExt cx="4988909" cy="76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8909" cy="763821"/>
            </a:xfrm>
            <a:custGeom>
              <a:avLst/>
              <a:gdLst/>
              <a:ahLst/>
              <a:cxnLst/>
              <a:rect r="r" b="b" t="t" l="l"/>
              <a:pathLst>
                <a:path h="763821" w="4988909">
                  <a:moveTo>
                    <a:pt x="0" y="0"/>
                  </a:moveTo>
                  <a:lnTo>
                    <a:pt x="4988909" y="0"/>
                  </a:lnTo>
                  <a:lnTo>
                    <a:pt x="4988909" y="763821"/>
                  </a:lnTo>
                  <a:lnTo>
                    <a:pt x="0" y="763821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53915" y="1028700"/>
            <a:ext cx="3116551" cy="1562712"/>
          </a:xfrm>
          <a:custGeom>
            <a:avLst/>
            <a:gdLst/>
            <a:ahLst/>
            <a:cxnLst/>
            <a:rect r="r" b="b" t="t" l="l"/>
            <a:pathLst>
              <a:path h="1562712" w="3116551">
                <a:moveTo>
                  <a:pt x="0" y="0"/>
                </a:moveTo>
                <a:lnTo>
                  <a:pt x="3116550" y="0"/>
                </a:lnTo>
                <a:lnTo>
                  <a:pt x="3116550" y="1562712"/>
                </a:lnTo>
                <a:lnTo>
                  <a:pt x="0" y="156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574" t="-333050" r="-247942" b="-3789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70465" y="240113"/>
            <a:ext cx="7215016" cy="5192596"/>
          </a:xfrm>
          <a:custGeom>
            <a:avLst/>
            <a:gdLst/>
            <a:ahLst/>
            <a:cxnLst/>
            <a:rect r="r" b="b" t="t" l="l"/>
            <a:pathLst>
              <a:path h="5192596" w="7215016">
                <a:moveTo>
                  <a:pt x="0" y="0"/>
                </a:moveTo>
                <a:lnTo>
                  <a:pt x="7215016" y="0"/>
                </a:lnTo>
                <a:lnTo>
                  <a:pt x="7215016" y="5192596"/>
                </a:lnTo>
                <a:lnTo>
                  <a:pt x="0" y="519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001" y="240113"/>
            <a:ext cx="7570914" cy="4702599"/>
          </a:xfrm>
          <a:custGeom>
            <a:avLst/>
            <a:gdLst/>
            <a:ahLst/>
            <a:cxnLst/>
            <a:rect r="r" b="b" t="t" l="l"/>
            <a:pathLst>
              <a:path h="4702599" w="7570914">
                <a:moveTo>
                  <a:pt x="0" y="0"/>
                </a:moveTo>
                <a:lnTo>
                  <a:pt x="7570914" y="0"/>
                </a:lnTo>
                <a:lnTo>
                  <a:pt x="7570914" y="4702599"/>
                </a:lnTo>
                <a:lnTo>
                  <a:pt x="0" y="4702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70465" y="5567546"/>
            <a:ext cx="7215016" cy="4481536"/>
          </a:xfrm>
          <a:custGeom>
            <a:avLst/>
            <a:gdLst/>
            <a:ahLst/>
            <a:cxnLst/>
            <a:rect r="r" b="b" t="t" l="l"/>
            <a:pathLst>
              <a:path h="4481536" w="7215016">
                <a:moveTo>
                  <a:pt x="0" y="0"/>
                </a:moveTo>
                <a:lnTo>
                  <a:pt x="7215016" y="0"/>
                </a:lnTo>
                <a:lnTo>
                  <a:pt x="7215016" y="4481536"/>
                </a:lnTo>
                <a:lnTo>
                  <a:pt x="0" y="448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001" y="5366523"/>
            <a:ext cx="7681904" cy="4682559"/>
          </a:xfrm>
          <a:custGeom>
            <a:avLst/>
            <a:gdLst/>
            <a:ahLst/>
            <a:cxnLst/>
            <a:rect r="r" b="b" t="t" l="l"/>
            <a:pathLst>
              <a:path h="4682559" w="7681904">
                <a:moveTo>
                  <a:pt x="0" y="0"/>
                </a:moveTo>
                <a:lnTo>
                  <a:pt x="7681904" y="0"/>
                </a:lnTo>
                <a:lnTo>
                  <a:pt x="7681904" y="4682559"/>
                </a:lnTo>
                <a:lnTo>
                  <a:pt x="0" y="468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79577" y="6569950"/>
            <a:ext cx="1208999" cy="3479133"/>
          </a:xfrm>
          <a:custGeom>
            <a:avLst/>
            <a:gdLst/>
            <a:ahLst/>
            <a:cxnLst/>
            <a:rect r="r" b="b" t="t" l="l"/>
            <a:pathLst>
              <a:path h="3479133" w="1208999">
                <a:moveTo>
                  <a:pt x="0" y="0"/>
                </a:moveTo>
                <a:lnTo>
                  <a:pt x="1208999" y="0"/>
                </a:lnTo>
                <a:lnTo>
                  <a:pt x="1208999" y="3479132"/>
                </a:lnTo>
                <a:lnTo>
                  <a:pt x="0" y="3479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97688" y="1334112"/>
            <a:ext cx="317277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60"/>
              </a:lnSpc>
              <a:spcBef>
                <a:spcPct val="0"/>
              </a:spcBef>
            </a:pPr>
            <a:r>
              <a:rPr lang="en-US" sz="8300">
                <a:solidFill>
                  <a:srgbClr val="3C7F72"/>
                </a:solidFill>
                <a:latin typeface="Roca One"/>
              </a:rPr>
              <a:t>USA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DAFp8AUHegY</dc:identifier>
  <dcterms:modified xsi:type="dcterms:W3CDTF">2011-08-01T06:04:30Z</dcterms:modified>
  <cp:revision>1</cp:revision>
  <dc:title>Diabetes</dc:title>
</cp:coreProperties>
</file>